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20"/>
  </p:notesMasterIdLst>
  <p:sldIdLst>
    <p:sldId id="256" r:id="rId3"/>
    <p:sldId id="270" r:id="rId4"/>
    <p:sldId id="266" r:id="rId5"/>
    <p:sldId id="267" r:id="rId6"/>
    <p:sldId id="268" r:id="rId7"/>
    <p:sldId id="269" r:id="rId8"/>
    <p:sldId id="271" r:id="rId9"/>
    <p:sldId id="272" r:id="rId10"/>
    <p:sldId id="273" r:id="rId11"/>
    <p:sldId id="274" r:id="rId12"/>
    <p:sldId id="275" r:id="rId13"/>
    <p:sldId id="276" r:id="rId14"/>
    <p:sldId id="277" r:id="rId15"/>
    <p:sldId id="278" r:id="rId16"/>
    <p:sldId id="279" r:id="rId17"/>
    <p:sldId id="280" r:id="rId18"/>
    <p:sldId id="265" r:id="rId19"/>
  </p:sldIdLst>
  <p:sldSz cx="12192000" cy="6858000"/>
  <p:notesSz cx="6858000" cy="9144000"/>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2"/>
    <p:restoredTop sz="94718"/>
  </p:normalViewPr>
  <p:slideViewPr>
    <p:cSldViewPr snapToGrid="0">
      <p:cViewPr varScale="1">
        <p:scale>
          <a:sx n="117" d="100"/>
          <a:sy n="117" d="100"/>
        </p:scale>
        <p:origin x="2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4F6354-0FE6-864A-BFE2-4EE72BF01BC0}" type="datetimeFigureOut">
              <a:rPr lang="en-HR" smtClean="0"/>
              <a:t>02.10.2025.</a:t>
            </a:fld>
            <a:endParaRPr lang="en-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F9941A-A774-594C-8708-F216A2923EAA}" type="slidenum">
              <a:rPr lang="en-HR" smtClean="0"/>
              <a:t>‹#›</a:t>
            </a:fld>
            <a:endParaRPr lang="en-HR"/>
          </a:p>
        </p:txBody>
      </p:sp>
    </p:spTree>
    <p:extLst>
      <p:ext uri="{BB962C8B-B14F-4D97-AF65-F5344CB8AC3E}">
        <p14:creationId xmlns:p14="http://schemas.microsoft.com/office/powerpoint/2010/main" val="1890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23056-10D5-5E1E-C42F-21B9C6ED4E45}"/>
              </a:ext>
            </a:extLst>
          </p:cNvPr>
          <p:cNvSpPr>
            <a:spLocks noGrp="1"/>
          </p:cNvSpPr>
          <p:nvPr>
            <p:ph type="ctrTitle"/>
          </p:nvPr>
        </p:nvSpPr>
        <p:spPr>
          <a:xfrm>
            <a:off x="5641674" y="1177605"/>
            <a:ext cx="6021239" cy="2462741"/>
          </a:xfrm>
        </p:spPr>
        <p:txBody>
          <a:bodyPr anchor="b"/>
          <a:lstStyle>
            <a:lvl1pPr algn="ctr">
              <a:defRPr sz="6000" baseline="0">
                <a:solidFill>
                  <a:schemeClr val="accent1">
                    <a:lumMod val="50000"/>
                  </a:schemeClr>
                </a:solidFill>
                <a:latin typeface="Avenir" panose="02000503020000020003" pitchFamily="2" charset="0"/>
              </a:defRPr>
            </a:lvl1pPr>
          </a:lstStyle>
          <a:p>
            <a:r>
              <a:rPr lang="en-GB" dirty="0"/>
              <a:t>Click to edit Master title style</a:t>
            </a:r>
            <a:endParaRPr lang="en-HR" dirty="0"/>
          </a:p>
        </p:txBody>
      </p:sp>
      <p:sp>
        <p:nvSpPr>
          <p:cNvPr id="3" name="Subtitle 2">
            <a:extLst>
              <a:ext uri="{FF2B5EF4-FFF2-40B4-BE49-F238E27FC236}">
                <a16:creationId xmlns:a16="http://schemas.microsoft.com/office/drawing/2014/main" id="{AED3D013-0BBE-E87B-615F-494E5B5CD873}"/>
              </a:ext>
            </a:extLst>
          </p:cNvPr>
          <p:cNvSpPr>
            <a:spLocks noGrp="1"/>
          </p:cNvSpPr>
          <p:nvPr>
            <p:ph type="subTitle" idx="1"/>
          </p:nvPr>
        </p:nvSpPr>
        <p:spPr>
          <a:xfrm>
            <a:off x="5641674" y="3847381"/>
            <a:ext cx="6021239" cy="1707871"/>
          </a:xfrm>
        </p:spPr>
        <p:txBody>
          <a:bodyPr/>
          <a:lstStyle>
            <a:lvl1pPr marL="0" indent="0" algn="ctr">
              <a:buNone/>
              <a:defRPr sz="2400" baseline="0">
                <a:solidFill>
                  <a:schemeClr val="tx2">
                    <a:lumMod val="75000"/>
                    <a:lumOff val="25000"/>
                  </a:schemeClr>
                </a:solidFill>
                <a:latin typeface="Avenir" panose="02000503020000020003"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HR" dirty="0"/>
          </a:p>
        </p:txBody>
      </p:sp>
    </p:spTree>
    <p:extLst>
      <p:ext uri="{BB962C8B-B14F-4D97-AF65-F5344CB8AC3E}">
        <p14:creationId xmlns:p14="http://schemas.microsoft.com/office/powerpoint/2010/main" val="948712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1AD5A9-BCFE-E426-73F2-6DE9F46283C3}"/>
              </a:ext>
            </a:extLst>
          </p:cNvPr>
          <p:cNvSpPr>
            <a:spLocks noGrp="1"/>
          </p:cNvSpPr>
          <p:nvPr>
            <p:ph idx="1"/>
          </p:nvPr>
        </p:nvSpPr>
        <p:spPr>
          <a:xfrm>
            <a:off x="646288" y="2922905"/>
            <a:ext cx="10899423" cy="3416935"/>
          </a:xfrm>
        </p:spPr>
        <p:txBody>
          <a:bodyPr>
            <a:normAutofit/>
          </a:bodyPr>
          <a:lstStyle>
            <a:lvl1pPr marL="0" indent="0">
              <a:buFontTx/>
              <a:buNone/>
              <a:defRPr sz="1600" baseline="0">
                <a:solidFill>
                  <a:schemeClr val="tx2">
                    <a:lumMod val="75000"/>
                  </a:schemeClr>
                </a:solidFill>
                <a:latin typeface="Avenir" panose="02000503020000020003" pitchFamily="2" charset="0"/>
              </a:defRPr>
            </a:lvl1pPr>
            <a:lvl2pPr marL="457200" indent="0">
              <a:buFontTx/>
              <a:buNone/>
              <a:defRPr sz="1600" baseline="0">
                <a:solidFill>
                  <a:schemeClr val="tx2">
                    <a:lumMod val="75000"/>
                  </a:schemeClr>
                </a:solidFill>
                <a:latin typeface="Avenir" panose="02000503020000020003" pitchFamily="2" charset="0"/>
              </a:defRPr>
            </a:lvl2pPr>
            <a:lvl3pPr marL="914400" indent="0">
              <a:buFontTx/>
              <a:buNone/>
              <a:defRPr sz="1600" baseline="0">
                <a:solidFill>
                  <a:schemeClr val="tx2">
                    <a:lumMod val="75000"/>
                  </a:schemeClr>
                </a:solidFill>
                <a:latin typeface="Avenir" panose="02000503020000020003" pitchFamily="2" charset="0"/>
              </a:defRPr>
            </a:lvl3pPr>
            <a:lvl4pPr marL="1371600" indent="0">
              <a:buFontTx/>
              <a:buNone/>
              <a:defRPr sz="1600" baseline="0">
                <a:solidFill>
                  <a:schemeClr val="tx2">
                    <a:lumMod val="75000"/>
                  </a:schemeClr>
                </a:solidFill>
                <a:latin typeface="Avenir" panose="02000503020000020003" pitchFamily="2" charset="0"/>
              </a:defRPr>
            </a:lvl4pPr>
            <a:lvl5pPr marL="1828800" indent="0">
              <a:buFontTx/>
              <a:buNone/>
              <a:defRPr sz="1600" baseline="0">
                <a:solidFill>
                  <a:schemeClr val="tx2">
                    <a:lumMod val="75000"/>
                  </a:schemeClr>
                </a:solidFill>
                <a:latin typeface="Avenir" panose="02000503020000020003" pitchFamily="2" charset="0"/>
              </a:defRPr>
            </a:lvl5pPr>
          </a:lstStyle>
          <a:p>
            <a:pPr lvl="0"/>
            <a:r>
              <a:rPr lang="en-GB" dirty="0"/>
              <a:t>Click to edit Master text styles</a:t>
            </a:r>
          </a:p>
        </p:txBody>
      </p:sp>
      <p:sp>
        <p:nvSpPr>
          <p:cNvPr id="7" name="Title 6">
            <a:extLst>
              <a:ext uri="{FF2B5EF4-FFF2-40B4-BE49-F238E27FC236}">
                <a16:creationId xmlns:a16="http://schemas.microsoft.com/office/drawing/2014/main" id="{1C10A031-D5DF-3FAA-AA23-19BF3D31BF35}"/>
              </a:ext>
            </a:extLst>
          </p:cNvPr>
          <p:cNvSpPr>
            <a:spLocks noGrp="1"/>
          </p:cNvSpPr>
          <p:nvPr>
            <p:ph type="title"/>
          </p:nvPr>
        </p:nvSpPr>
        <p:spPr>
          <a:xfrm>
            <a:off x="646288" y="1462405"/>
            <a:ext cx="10899423" cy="1325563"/>
          </a:xfrm>
        </p:spPr>
        <p:txBody>
          <a:bodyPr>
            <a:normAutofit/>
          </a:bodyPr>
          <a:lstStyle>
            <a:lvl1pPr>
              <a:defRPr sz="3300" b="1" i="0" baseline="0">
                <a:solidFill>
                  <a:schemeClr val="tx2">
                    <a:lumMod val="75000"/>
                  </a:schemeClr>
                </a:solidFill>
                <a:latin typeface="Avenir" panose="02000503020000020003" pitchFamily="2" charset="0"/>
              </a:defRPr>
            </a:lvl1pPr>
          </a:lstStyle>
          <a:p>
            <a:r>
              <a:rPr lang="en-GB" dirty="0"/>
              <a:t>Click to edit Master title style</a:t>
            </a:r>
            <a:endParaRPr lang="en-HR" dirty="0"/>
          </a:p>
        </p:txBody>
      </p:sp>
      <p:sp>
        <p:nvSpPr>
          <p:cNvPr id="10" name="Slide Number Placeholder 9">
            <a:extLst>
              <a:ext uri="{FF2B5EF4-FFF2-40B4-BE49-F238E27FC236}">
                <a16:creationId xmlns:a16="http://schemas.microsoft.com/office/drawing/2014/main" id="{5B5AF597-5507-076F-124E-EE07826EC3F1}"/>
              </a:ext>
            </a:extLst>
          </p:cNvPr>
          <p:cNvSpPr>
            <a:spLocks noGrp="1"/>
          </p:cNvSpPr>
          <p:nvPr>
            <p:ph type="sldNum" sz="quarter" idx="12"/>
          </p:nvPr>
        </p:nvSpPr>
        <p:spPr>
          <a:xfrm>
            <a:off x="8802511" y="6356350"/>
            <a:ext cx="2743200" cy="365125"/>
          </a:xfrm>
        </p:spPr>
        <p:txBody>
          <a:bodyPr/>
          <a:lstStyle/>
          <a:p>
            <a:endParaRPr lang="en-HR" dirty="0"/>
          </a:p>
        </p:txBody>
      </p:sp>
    </p:spTree>
    <p:extLst>
      <p:ext uri="{BB962C8B-B14F-4D97-AF65-F5344CB8AC3E}">
        <p14:creationId xmlns:p14="http://schemas.microsoft.com/office/powerpoint/2010/main" val="7586716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67ED60-3825-A008-1E40-808DD455C7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2DA602C-526C-E159-09B1-B522A1EEF4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2417CFD7-143D-93A6-A817-96A8A56EA6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DBB736-F0B5-344B-A852-16312B99A21D}" type="datetime1">
              <a:rPr lang="hr-HR" smtClean="0"/>
              <a:t>02.10.2025.</a:t>
            </a:fld>
            <a:endParaRPr lang="en-HR"/>
          </a:p>
        </p:txBody>
      </p:sp>
      <p:sp>
        <p:nvSpPr>
          <p:cNvPr id="5" name="Footer Placeholder 4">
            <a:extLst>
              <a:ext uri="{FF2B5EF4-FFF2-40B4-BE49-F238E27FC236}">
                <a16:creationId xmlns:a16="http://schemas.microsoft.com/office/drawing/2014/main" id="{624C91E4-D1DD-AEA1-FF20-F2E2CBF75D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HR"/>
              <a:t>1/2</a:t>
            </a:r>
          </a:p>
        </p:txBody>
      </p:sp>
      <p:sp>
        <p:nvSpPr>
          <p:cNvPr id="6" name="Slide Number Placeholder 5">
            <a:extLst>
              <a:ext uri="{FF2B5EF4-FFF2-40B4-BE49-F238E27FC236}">
                <a16:creationId xmlns:a16="http://schemas.microsoft.com/office/drawing/2014/main" id="{83117DCD-FE2A-46FD-89C4-1D154B405F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08E757-791F-C248-94D1-80A4AE0B0680}" type="slidenum">
              <a:rPr lang="en-HR" smtClean="0"/>
              <a:t>‹#›</a:t>
            </a:fld>
            <a:endParaRPr lang="en-HR"/>
          </a:p>
        </p:txBody>
      </p:sp>
    </p:spTree>
    <p:extLst>
      <p:ext uri="{BB962C8B-B14F-4D97-AF65-F5344CB8AC3E}">
        <p14:creationId xmlns:p14="http://schemas.microsoft.com/office/powerpoint/2010/main" val="939260312"/>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11902A-1CC1-7DAF-7CF8-972C20B121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34113DF-6D75-5125-336B-023290B91D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A4A20337-2AC8-9C3E-4900-4694C9CB54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C20739-EA3B-0A47-B5E0-ED592EFD0E11}" type="datetime1">
              <a:rPr lang="hr-HR" smtClean="0"/>
              <a:t>02.10.2025.</a:t>
            </a:fld>
            <a:endParaRPr lang="en-HR"/>
          </a:p>
        </p:txBody>
      </p:sp>
      <p:sp>
        <p:nvSpPr>
          <p:cNvPr id="5" name="Footer Placeholder 4">
            <a:extLst>
              <a:ext uri="{FF2B5EF4-FFF2-40B4-BE49-F238E27FC236}">
                <a16:creationId xmlns:a16="http://schemas.microsoft.com/office/drawing/2014/main" id="{CFBFA065-24E0-CD9F-05E3-7B843A15FF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HR"/>
              <a:t>1/2</a:t>
            </a:r>
          </a:p>
        </p:txBody>
      </p:sp>
      <p:sp>
        <p:nvSpPr>
          <p:cNvPr id="6" name="Slide Number Placeholder 5">
            <a:extLst>
              <a:ext uri="{FF2B5EF4-FFF2-40B4-BE49-F238E27FC236}">
                <a16:creationId xmlns:a16="http://schemas.microsoft.com/office/drawing/2014/main" id="{6B9D0C36-9DB2-45E5-D4A2-FE3C52D959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9B41B02-5523-9949-A976-A25C7FA2FED7}" type="slidenum">
              <a:rPr lang="en-HR" smtClean="0"/>
              <a:t>‹#›</a:t>
            </a:fld>
            <a:endParaRPr lang="en-HR"/>
          </a:p>
        </p:txBody>
      </p:sp>
    </p:spTree>
    <p:extLst>
      <p:ext uri="{BB962C8B-B14F-4D97-AF65-F5344CB8AC3E}">
        <p14:creationId xmlns:p14="http://schemas.microsoft.com/office/powerpoint/2010/main" val="790799240"/>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6198E-1BA7-9098-980A-539443720F7D}"/>
              </a:ext>
            </a:extLst>
          </p:cNvPr>
          <p:cNvSpPr>
            <a:spLocks noGrp="1"/>
          </p:cNvSpPr>
          <p:nvPr>
            <p:ph type="ctrTitle"/>
          </p:nvPr>
        </p:nvSpPr>
        <p:spPr>
          <a:xfrm>
            <a:off x="5551239" y="1780506"/>
            <a:ext cx="6021239" cy="2462741"/>
          </a:xfrm>
        </p:spPr>
        <p:txBody>
          <a:bodyPr>
            <a:normAutofit fontScale="90000"/>
          </a:bodyPr>
          <a:lstStyle/>
          <a:p>
            <a:r>
              <a:rPr lang="en-GB" dirty="0"/>
              <a:t>Authorship and initial ownership of copyright in audiovisual works across borders</a:t>
            </a:r>
            <a:endParaRPr lang="en-HR" dirty="0"/>
          </a:p>
        </p:txBody>
      </p:sp>
      <p:sp>
        <p:nvSpPr>
          <p:cNvPr id="3" name="Subtitle 2">
            <a:extLst>
              <a:ext uri="{FF2B5EF4-FFF2-40B4-BE49-F238E27FC236}">
                <a16:creationId xmlns:a16="http://schemas.microsoft.com/office/drawing/2014/main" id="{80037CA4-7E25-98A1-D923-596F8F2EB497}"/>
              </a:ext>
            </a:extLst>
          </p:cNvPr>
          <p:cNvSpPr>
            <a:spLocks noGrp="1"/>
          </p:cNvSpPr>
          <p:nvPr>
            <p:ph type="subTitle" idx="1"/>
          </p:nvPr>
        </p:nvSpPr>
        <p:spPr>
          <a:xfrm>
            <a:off x="5641674" y="4330840"/>
            <a:ext cx="6021239" cy="1224412"/>
          </a:xfrm>
        </p:spPr>
        <p:txBody>
          <a:bodyPr/>
          <a:lstStyle/>
          <a:p>
            <a:r>
              <a:rPr lang="en-GB" dirty="0"/>
              <a:t>Prof Dr Paul Torremans</a:t>
            </a:r>
          </a:p>
          <a:p>
            <a:r>
              <a:rPr lang="en-GB" dirty="0"/>
              <a:t>School of Law, University of Nottingham</a:t>
            </a:r>
          </a:p>
          <a:p>
            <a:endParaRPr lang="en-HR" dirty="0"/>
          </a:p>
        </p:txBody>
      </p:sp>
    </p:spTree>
    <p:extLst>
      <p:ext uri="{BB962C8B-B14F-4D97-AF65-F5344CB8AC3E}">
        <p14:creationId xmlns:p14="http://schemas.microsoft.com/office/powerpoint/2010/main" val="1462473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B84FA8-A211-F47B-9F18-6F7A2FD998D2}"/>
              </a:ext>
            </a:extLst>
          </p:cNvPr>
          <p:cNvSpPr>
            <a:spLocks noGrp="1"/>
          </p:cNvSpPr>
          <p:nvPr>
            <p:ph idx="1"/>
          </p:nvPr>
        </p:nvSpPr>
        <p:spPr/>
        <p:txBody>
          <a:bodyPr/>
          <a:lstStyle/>
          <a:p>
            <a:r>
              <a:rPr lang="en-GB" sz="2400" dirty="0"/>
              <a:t>The historical idea is that in cases of co-operation in the creation of the work the person who leads the effort or exercises control is the ‘maker’ of the work</a:t>
            </a:r>
          </a:p>
          <a:p>
            <a:r>
              <a:rPr lang="en-GB" sz="2400" dirty="0"/>
              <a:t>Authorship requires a contribution to genesis of the work and a creative contribution, no list</a:t>
            </a:r>
          </a:p>
          <a:p>
            <a:r>
              <a:rPr lang="en-GB" sz="2400" dirty="0"/>
              <a:t>The Producer decides when the work is ready to be shown</a:t>
            </a:r>
          </a:p>
          <a:p>
            <a:r>
              <a:rPr lang="en-GB" sz="2400" dirty="0"/>
              <a:t>A presumption of transfer of rights (from the authors/makers as original owners) to the producer (with the exception of the rights in the musical work)</a:t>
            </a:r>
          </a:p>
          <a:p>
            <a:r>
              <a:rPr lang="en-GB" sz="2400" dirty="0"/>
              <a:t>A joint work can result from contributions that can be separated</a:t>
            </a:r>
          </a:p>
          <a:p>
            <a:endParaRPr lang="en-HR" dirty="0"/>
          </a:p>
        </p:txBody>
      </p:sp>
      <p:sp>
        <p:nvSpPr>
          <p:cNvPr id="3" name="Title 2">
            <a:extLst>
              <a:ext uri="{FF2B5EF4-FFF2-40B4-BE49-F238E27FC236}">
                <a16:creationId xmlns:a16="http://schemas.microsoft.com/office/drawing/2014/main" id="{5A2958F0-D346-0E5B-DA5F-F6158CBF45B6}"/>
              </a:ext>
            </a:extLst>
          </p:cNvPr>
          <p:cNvSpPr>
            <a:spLocks noGrp="1"/>
          </p:cNvSpPr>
          <p:nvPr>
            <p:ph type="title"/>
          </p:nvPr>
        </p:nvSpPr>
        <p:spPr/>
        <p:txBody>
          <a:bodyPr/>
          <a:lstStyle/>
          <a:p>
            <a:r>
              <a:rPr lang="en-HR" dirty="0"/>
              <a:t>The Netherlands</a:t>
            </a:r>
          </a:p>
        </p:txBody>
      </p:sp>
      <p:sp>
        <p:nvSpPr>
          <p:cNvPr id="4" name="Slide Number Placeholder 3">
            <a:extLst>
              <a:ext uri="{FF2B5EF4-FFF2-40B4-BE49-F238E27FC236}">
                <a16:creationId xmlns:a16="http://schemas.microsoft.com/office/drawing/2014/main" id="{B8CB43D5-D506-0236-97C6-A86B04925F78}"/>
              </a:ext>
            </a:extLst>
          </p:cNvPr>
          <p:cNvSpPr>
            <a:spLocks noGrp="1"/>
          </p:cNvSpPr>
          <p:nvPr>
            <p:ph type="sldNum" sz="quarter" idx="12"/>
          </p:nvPr>
        </p:nvSpPr>
        <p:spPr/>
        <p:txBody>
          <a:bodyPr/>
          <a:lstStyle/>
          <a:p>
            <a:r>
              <a:rPr lang="en-HR" dirty="0"/>
              <a:t>9/17</a:t>
            </a:r>
          </a:p>
        </p:txBody>
      </p:sp>
    </p:spTree>
    <p:extLst>
      <p:ext uri="{BB962C8B-B14F-4D97-AF65-F5344CB8AC3E}">
        <p14:creationId xmlns:p14="http://schemas.microsoft.com/office/powerpoint/2010/main" val="954623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4D25C8-F78B-38EB-43CF-0F7D8462F03F}"/>
              </a:ext>
            </a:extLst>
          </p:cNvPr>
          <p:cNvSpPr>
            <a:spLocks noGrp="1"/>
          </p:cNvSpPr>
          <p:nvPr>
            <p:ph idx="1"/>
          </p:nvPr>
        </p:nvSpPr>
        <p:spPr/>
        <p:txBody>
          <a:bodyPr/>
          <a:lstStyle/>
          <a:p>
            <a:r>
              <a:rPr lang="en-GB" sz="1800" dirty="0"/>
              <a:t>Creator is author § 7 and author is initial owner of the copyright in the work</a:t>
            </a:r>
          </a:p>
          <a:p>
            <a:r>
              <a:rPr lang="en-GB" sz="1800" dirty="0"/>
              <a:t>Joint author: contributions cannot be exploited separately – the concept of the </a:t>
            </a:r>
            <a:r>
              <a:rPr lang="en-GB" sz="1800" dirty="0" err="1"/>
              <a:t>Miturheber</a:t>
            </a:r>
            <a:endParaRPr lang="en-GB" sz="1800" dirty="0"/>
          </a:p>
          <a:p>
            <a:r>
              <a:rPr lang="en-GB" sz="1800" dirty="0"/>
              <a:t>No confusion with the underlying work, the scenario is not the film, but a separate copyright work</a:t>
            </a:r>
          </a:p>
          <a:p>
            <a:r>
              <a:rPr lang="en-GB" sz="1800" dirty="0"/>
              <a:t>A film is its own copyright work that is based on fixation	</a:t>
            </a:r>
          </a:p>
          <a:p>
            <a:r>
              <a:rPr lang="en-GB" sz="1800" dirty="0"/>
              <a:t>Who is author: main director (</a:t>
            </a:r>
            <a:r>
              <a:rPr lang="en-GB" sz="1800" dirty="0" err="1"/>
              <a:t>cf</a:t>
            </a:r>
            <a:r>
              <a:rPr lang="en-GB" sz="1800" dirty="0"/>
              <a:t> Directive), the cameraman (plausible), the cutter (plausible), the light director (maybe), the sound director (maybe) and anyone who has creative freedom whilst making a creative contribution (given by main director)</a:t>
            </a:r>
          </a:p>
          <a:p>
            <a:r>
              <a:rPr lang="en-GB" sz="1800" dirty="0"/>
              <a:t>Scene builders, costume designers etc, rather pre-existing works such as the script, thus no </a:t>
            </a:r>
            <a:r>
              <a:rPr lang="en-GB" sz="1800" dirty="0" err="1"/>
              <a:t>Miturhebers</a:t>
            </a:r>
            <a:r>
              <a:rPr lang="en-GB" sz="1800" dirty="0"/>
              <a:t>, compare music composed for the film</a:t>
            </a:r>
          </a:p>
          <a:p>
            <a:r>
              <a:rPr lang="en-GB" sz="1800" dirty="0"/>
              <a:t>All </a:t>
            </a:r>
            <a:r>
              <a:rPr lang="en-GB" sz="1800" dirty="0" err="1"/>
              <a:t>Miturhebers</a:t>
            </a:r>
            <a:r>
              <a:rPr lang="en-GB" sz="1800" dirty="0"/>
              <a:t> have to agree to the exploitation in good faith (§8 para 1)</a:t>
            </a:r>
          </a:p>
          <a:p>
            <a:endParaRPr lang="en-HR" dirty="0"/>
          </a:p>
        </p:txBody>
      </p:sp>
      <p:sp>
        <p:nvSpPr>
          <p:cNvPr id="3" name="Title 2">
            <a:extLst>
              <a:ext uri="{FF2B5EF4-FFF2-40B4-BE49-F238E27FC236}">
                <a16:creationId xmlns:a16="http://schemas.microsoft.com/office/drawing/2014/main" id="{BBD276D8-39B3-EC1C-A5AF-C73AC08420E5}"/>
              </a:ext>
            </a:extLst>
          </p:cNvPr>
          <p:cNvSpPr>
            <a:spLocks noGrp="1"/>
          </p:cNvSpPr>
          <p:nvPr>
            <p:ph type="title"/>
          </p:nvPr>
        </p:nvSpPr>
        <p:spPr/>
        <p:txBody>
          <a:bodyPr/>
          <a:lstStyle/>
          <a:p>
            <a:r>
              <a:rPr lang="en-HR" dirty="0"/>
              <a:t>Germany</a:t>
            </a:r>
          </a:p>
        </p:txBody>
      </p:sp>
      <p:sp>
        <p:nvSpPr>
          <p:cNvPr id="4" name="Slide Number Placeholder 3">
            <a:extLst>
              <a:ext uri="{FF2B5EF4-FFF2-40B4-BE49-F238E27FC236}">
                <a16:creationId xmlns:a16="http://schemas.microsoft.com/office/drawing/2014/main" id="{F9479B7E-C698-F06F-E4B5-6ACD03486430}"/>
              </a:ext>
            </a:extLst>
          </p:cNvPr>
          <p:cNvSpPr>
            <a:spLocks noGrp="1"/>
          </p:cNvSpPr>
          <p:nvPr>
            <p:ph type="sldNum" sz="quarter" idx="12"/>
          </p:nvPr>
        </p:nvSpPr>
        <p:spPr/>
        <p:txBody>
          <a:bodyPr/>
          <a:lstStyle/>
          <a:p>
            <a:r>
              <a:rPr lang="en-HR" dirty="0"/>
              <a:t>1</a:t>
            </a:r>
            <a:r>
              <a:rPr lang="nl-BE" dirty="0"/>
              <a:t>0</a:t>
            </a:r>
            <a:r>
              <a:rPr lang="en-HR" dirty="0"/>
              <a:t>/17</a:t>
            </a:r>
          </a:p>
        </p:txBody>
      </p:sp>
    </p:spTree>
    <p:extLst>
      <p:ext uri="{BB962C8B-B14F-4D97-AF65-F5344CB8AC3E}">
        <p14:creationId xmlns:p14="http://schemas.microsoft.com/office/powerpoint/2010/main" val="1917198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C4EC54-BDF8-5213-7553-08B4866977A0}"/>
              </a:ext>
            </a:extLst>
          </p:cNvPr>
          <p:cNvSpPr>
            <a:spLocks noGrp="1"/>
          </p:cNvSpPr>
          <p:nvPr>
            <p:ph idx="1"/>
          </p:nvPr>
        </p:nvSpPr>
        <p:spPr/>
        <p:txBody>
          <a:bodyPr/>
          <a:lstStyle/>
          <a:p>
            <a:r>
              <a:rPr lang="en-GB" sz="2800" dirty="0"/>
              <a:t>The lex loci </a:t>
            </a:r>
            <a:r>
              <a:rPr lang="en-GB" sz="2800" dirty="0" err="1"/>
              <a:t>protectionis</a:t>
            </a:r>
            <a:r>
              <a:rPr lang="en-GB" sz="2800" dirty="0"/>
              <a:t> country by country</a:t>
            </a:r>
          </a:p>
          <a:p>
            <a:endParaRPr lang="en-GB" sz="2800" dirty="0"/>
          </a:p>
          <a:p>
            <a:r>
              <a:rPr lang="en-GB" sz="2800" dirty="0"/>
              <a:t>How to deal with the differences and the legitimate expectations of the parties?</a:t>
            </a:r>
          </a:p>
          <a:p>
            <a:endParaRPr lang="en-GB" dirty="0"/>
          </a:p>
        </p:txBody>
      </p:sp>
      <p:sp>
        <p:nvSpPr>
          <p:cNvPr id="3" name="Title 2">
            <a:extLst>
              <a:ext uri="{FF2B5EF4-FFF2-40B4-BE49-F238E27FC236}">
                <a16:creationId xmlns:a16="http://schemas.microsoft.com/office/drawing/2014/main" id="{F243E6FF-1077-FF9F-1BE6-438571D5D985}"/>
              </a:ext>
            </a:extLst>
          </p:cNvPr>
          <p:cNvSpPr>
            <a:spLocks noGrp="1"/>
          </p:cNvSpPr>
          <p:nvPr>
            <p:ph type="title"/>
          </p:nvPr>
        </p:nvSpPr>
        <p:spPr/>
        <p:txBody>
          <a:bodyPr/>
          <a:lstStyle/>
          <a:p>
            <a:r>
              <a:rPr lang="en-GB" dirty="0"/>
              <a:t>Private international law to the rescue?</a:t>
            </a:r>
          </a:p>
        </p:txBody>
      </p:sp>
      <p:sp>
        <p:nvSpPr>
          <p:cNvPr id="4" name="Slide Number Placeholder 3">
            <a:extLst>
              <a:ext uri="{FF2B5EF4-FFF2-40B4-BE49-F238E27FC236}">
                <a16:creationId xmlns:a16="http://schemas.microsoft.com/office/drawing/2014/main" id="{F20870B1-175B-0106-B0E5-4CF8FBA2E2C7}"/>
              </a:ext>
            </a:extLst>
          </p:cNvPr>
          <p:cNvSpPr>
            <a:spLocks noGrp="1"/>
          </p:cNvSpPr>
          <p:nvPr>
            <p:ph type="sldNum" sz="quarter" idx="12"/>
          </p:nvPr>
        </p:nvSpPr>
        <p:spPr/>
        <p:txBody>
          <a:bodyPr/>
          <a:lstStyle/>
          <a:p>
            <a:r>
              <a:rPr lang="nl-BE" dirty="0"/>
              <a:t>11/17</a:t>
            </a:r>
            <a:endParaRPr lang="en-HR" dirty="0"/>
          </a:p>
        </p:txBody>
      </p:sp>
    </p:spTree>
    <p:extLst>
      <p:ext uri="{BB962C8B-B14F-4D97-AF65-F5344CB8AC3E}">
        <p14:creationId xmlns:p14="http://schemas.microsoft.com/office/powerpoint/2010/main" val="467395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0BF1FB-EBCF-E57A-02C3-9A62BD97E959}"/>
              </a:ext>
            </a:extLst>
          </p:cNvPr>
          <p:cNvSpPr>
            <a:spLocks noGrp="1"/>
          </p:cNvSpPr>
          <p:nvPr>
            <p:ph idx="1"/>
          </p:nvPr>
        </p:nvSpPr>
        <p:spPr/>
        <p:txBody>
          <a:bodyPr/>
          <a:lstStyle/>
          <a:p>
            <a:r>
              <a:rPr lang="en-GB" sz="2400" dirty="0"/>
              <a:t>CLIP Principles Article 3:201: Initial ownership (by way of example)</a:t>
            </a:r>
          </a:p>
          <a:p>
            <a:endParaRPr lang="en-GB" sz="2400" dirty="0"/>
          </a:p>
          <a:p>
            <a:r>
              <a:rPr lang="en-GB" sz="2400" dirty="0"/>
              <a:t>(1) Initial ownership including in particular authorship of a copyrighted work and entitlement to intellectual property rights arising out of registration is governed by the law of the State for which protection is sought.</a:t>
            </a:r>
          </a:p>
          <a:p>
            <a:endParaRPr lang="en-GB" dirty="0"/>
          </a:p>
        </p:txBody>
      </p:sp>
      <p:sp>
        <p:nvSpPr>
          <p:cNvPr id="3" name="Title 2">
            <a:extLst>
              <a:ext uri="{FF2B5EF4-FFF2-40B4-BE49-F238E27FC236}">
                <a16:creationId xmlns:a16="http://schemas.microsoft.com/office/drawing/2014/main" id="{E0E3A668-5BDC-8C33-D97A-0C162B4E93B2}"/>
              </a:ext>
            </a:extLst>
          </p:cNvPr>
          <p:cNvSpPr>
            <a:spLocks noGrp="1"/>
          </p:cNvSpPr>
          <p:nvPr>
            <p:ph type="title"/>
          </p:nvPr>
        </p:nvSpPr>
        <p:spPr/>
        <p:txBody>
          <a:bodyPr/>
          <a:lstStyle/>
          <a:p>
            <a:r>
              <a:rPr lang="en-GB" dirty="0"/>
              <a:t>Private international law to the rescue (2)</a:t>
            </a:r>
          </a:p>
        </p:txBody>
      </p:sp>
      <p:sp>
        <p:nvSpPr>
          <p:cNvPr id="4" name="Slide Number Placeholder 3">
            <a:extLst>
              <a:ext uri="{FF2B5EF4-FFF2-40B4-BE49-F238E27FC236}">
                <a16:creationId xmlns:a16="http://schemas.microsoft.com/office/drawing/2014/main" id="{0CD5FBE6-5391-7213-3BE3-3F415EE5D4F3}"/>
              </a:ext>
            </a:extLst>
          </p:cNvPr>
          <p:cNvSpPr>
            <a:spLocks noGrp="1"/>
          </p:cNvSpPr>
          <p:nvPr>
            <p:ph type="sldNum" sz="quarter" idx="12"/>
          </p:nvPr>
        </p:nvSpPr>
        <p:spPr/>
        <p:txBody>
          <a:bodyPr/>
          <a:lstStyle/>
          <a:p>
            <a:r>
              <a:rPr lang="nl-BE" dirty="0"/>
              <a:t>12/17</a:t>
            </a:r>
            <a:endParaRPr lang="en-HR" dirty="0"/>
          </a:p>
        </p:txBody>
      </p:sp>
    </p:spTree>
    <p:extLst>
      <p:ext uri="{BB962C8B-B14F-4D97-AF65-F5344CB8AC3E}">
        <p14:creationId xmlns:p14="http://schemas.microsoft.com/office/powerpoint/2010/main" val="1957484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324D51-D4D9-2686-50FF-B7449FE5B813}"/>
              </a:ext>
            </a:extLst>
          </p:cNvPr>
          <p:cNvSpPr>
            <a:spLocks noGrp="1"/>
          </p:cNvSpPr>
          <p:nvPr>
            <p:ph idx="1"/>
          </p:nvPr>
        </p:nvSpPr>
        <p:spPr/>
        <p:txBody>
          <a:bodyPr/>
          <a:lstStyle/>
          <a:p>
            <a:r>
              <a:rPr lang="en-GB" sz="2800" dirty="0"/>
              <a:t>(2) If the situation has a close connection with another State that has a work made for hire provision or deems a transfer or exclusive licence of all economic rights in the work to have taken place by virtue of the parties’ contractual relationship, effect may be given to such rules by constructing the parties’ relationship under the law applicable according to paragraph 1 as involving a transfer or exclusive licence of all economic rights in the work.</a:t>
            </a:r>
          </a:p>
          <a:p>
            <a:endParaRPr lang="en-GB" dirty="0"/>
          </a:p>
        </p:txBody>
      </p:sp>
      <p:sp>
        <p:nvSpPr>
          <p:cNvPr id="3" name="Title 2">
            <a:extLst>
              <a:ext uri="{FF2B5EF4-FFF2-40B4-BE49-F238E27FC236}">
                <a16:creationId xmlns:a16="http://schemas.microsoft.com/office/drawing/2014/main" id="{0CB0667C-69FF-419F-79CB-DD6B09FC1254}"/>
              </a:ext>
            </a:extLst>
          </p:cNvPr>
          <p:cNvSpPr>
            <a:spLocks noGrp="1"/>
          </p:cNvSpPr>
          <p:nvPr>
            <p:ph type="title"/>
          </p:nvPr>
        </p:nvSpPr>
        <p:spPr/>
        <p:txBody>
          <a:bodyPr/>
          <a:lstStyle/>
          <a:p>
            <a:r>
              <a:rPr lang="en-GB" dirty="0"/>
              <a:t>continued</a:t>
            </a:r>
          </a:p>
        </p:txBody>
      </p:sp>
      <p:sp>
        <p:nvSpPr>
          <p:cNvPr id="4" name="Slide Number Placeholder 3">
            <a:extLst>
              <a:ext uri="{FF2B5EF4-FFF2-40B4-BE49-F238E27FC236}">
                <a16:creationId xmlns:a16="http://schemas.microsoft.com/office/drawing/2014/main" id="{CA475311-95A9-D8B8-38D2-A71396D6A9F1}"/>
              </a:ext>
            </a:extLst>
          </p:cNvPr>
          <p:cNvSpPr>
            <a:spLocks noGrp="1"/>
          </p:cNvSpPr>
          <p:nvPr>
            <p:ph type="sldNum" sz="quarter" idx="12"/>
          </p:nvPr>
        </p:nvSpPr>
        <p:spPr/>
        <p:txBody>
          <a:bodyPr/>
          <a:lstStyle/>
          <a:p>
            <a:r>
              <a:rPr lang="nl-BE" dirty="0"/>
              <a:t>13/17</a:t>
            </a:r>
            <a:endParaRPr lang="en-HR" dirty="0"/>
          </a:p>
        </p:txBody>
      </p:sp>
    </p:spTree>
    <p:extLst>
      <p:ext uri="{BB962C8B-B14F-4D97-AF65-F5344CB8AC3E}">
        <p14:creationId xmlns:p14="http://schemas.microsoft.com/office/powerpoint/2010/main" val="2157988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B94E186-E9A6-AED2-8DC3-C689A267A162}"/>
              </a:ext>
            </a:extLst>
          </p:cNvPr>
          <p:cNvSpPr>
            <a:spLocks noGrp="1"/>
          </p:cNvSpPr>
          <p:nvPr>
            <p:ph idx="1"/>
          </p:nvPr>
        </p:nvSpPr>
        <p:spPr/>
        <p:txBody>
          <a:bodyPr/>
          <a:lstStyle/>
          <a:p>
            <a:r>
              <a:rPr lang="en-GB" sz="2000" dirty="0"/>
              <a:t>(3) In the framework of a contractual relationship, in particular an employment contract or a research and development contract, the law applicable to the right to claim a registered right is determined in accordance with Section 5.</a:t>
            </a:r>
          </a:p>
          <a:p>
            <a:endParaRPr lang="en-GB" dirty="0"/>
          </a:p>
        </p:txBody>
      </p:sp>
      <p:sp>
        <p:nvSpPr>
          <p:cNvPr id="3" name="Title 2">
            <a:extLst>
              <a:ext uri="{FF2B5EF4-FFF2-40B4-BE49-F238E27FC236}">
                <a16:creationId xmlns:a16="http://schemas.microsoft.com/office/drawing/2014/main" id="{2205BE54-C9AE-EA5D-83F9-8CA270FAE521}"/>
              </a:ext>
            </a:extLst>
          </p:cNvPr>
          <p:cNvSpPr>
            <a:spLocks noGrp="1"/>
          </p:cNvSpPr>
          <p:nvPr>
            <p:ph type="title"/>
          </p:nvPr>
        </p:nvSpPr>
        <p:spPr/>
        <p:txBody>
          <a:bodyPr/>
          <a:lstStyle/>
          <a:p>
            <a:r>
              <a:rPr lang="en-GB" dirty="0"/>
              <a:t>Continued (2)</a:t>
            </a:r>
          </a:p>
        </p:txBody>
      </p:sp>
      <p:sp>
        <p:nvSpPr>
          <p:cNvPr id="4" name="Slide Number Placeholder 3">
            <a:extLst>
              <a:ext uri="{FF2B5EF4-FFF2-40B4-BE49-F238E27FC236}">
                <a16:creationId xmlns:a16="http://schemas.microsoft.com/office/drawing/2014/main" id="{FC4FCFFE-0A0D-8D87-FC04-2FDBCACDBCA9}"/>
              </a:ext>
            </a:extLst>
          </p:cNvPr>
          <p:cNvSpPr>
            <a:spLocks noGrp="1"/>
          </p:cNvSpPr>
          <p:nvPr>
            <p:ph type="sldNum" sz="quarter" idx="12"/>
          </p:nvPr>
        </p:nvSpPr>
        <p:spPr/>
        <p:txBody>
          <a:bodyPr/>
          <a:lstStyle/>
          <a:p>
            <a:r>
              <a:rPr lang="nl-BE" dirty="0"/>
              <a:t>14/17</a:t>
            </a:r>
            <a:endParaRPr lang="en-HR" dirty="0"/>
          </a:p>
        </p:txBody>
      </p:sp>
    </p:spTree>
    <p:extLst>
      <p:ext uri="{BB962C8B-B14F-4D97-AF65-F5344CB8AC3E}">
        <p14:creationId xmlns:p14="http://schemas.microsoft.com/office/powerpoint/2010/main" val="559301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8A7F40-9C64-6C1D-AFBA-F4AC13547CFC}"/>
              </a:ext>
            </a:extLst>
          </p:cNvPr>
          <p:cNvSpPr>
            <a:spLocks noGrp="1"/>
          </p:cNvSpPr>
          <p:nvPr>
            <p:ph idx="1"/>
          </p:nvPr>
        </p:nvSpPr>
        <p:spPr/>
        <p:txBody>
          <a:bodyPr/>
          <a:lstStyle/>
          <a:p>
            <a:r>
              <a:rPr lang="en-GB" sz="3200" dirty="0"/>
              <a:t>Lex loci </a:t>
            </a:r>
            <a:r>
              <a:rPr lang="en-GB" sz="3200" dirty="0" err="1"/>
              <a:t>protectionis</a:t>
            </a:r>
            <a:r>
              <a:rPr lang="en-GB" sz="3200" dirty="0"/>
              <a:t> country by country</a:t>
            </a:r>
          </a:p>
          <a:p>
            <a:endParaRPr lang="en-GB" sz="3200" dirty="0"/>
          </a:p>
          <a:p>
            <a:r>
              <a:rPr lang="en-GB" sz="3200" dirty="0"/>
              <a:t>A bit of a mess really</a:t>
            </a:r>
          </a:p>
          <a:p>
            <a:endParaRPr lang="en-GB" sz="3200" dirty="0"/>
          </a:p>
          <a:p>
            <a:r>
              <a:rPr lang="en-GB" sz="3200" dirty="0"/>
              <a:t>A massive role for contracts</a:t>
            </a:r>
          </a:p>
          <a:p>
            <a:endParaRPr lang="en-GB" dirty="0"/>
          </a:p>
        </p:txBody>
      </p:sp>
      <p:sp>
        <p:nvSpPr>
          <p:cNvPr id="3" name="Title 2">
            <a:extLst>
              <a:ext uri="{FF2B5EF4-FFF2-40B4-BE49-F238E27FC236}">
                <a16:creationId xmlns:a16="http://schemas.microsoft.com/office/drawing/2014/main" id="{2D51D43F-E534-DDE9-E858-8F58D499DB62}"/>
              </a:ext>
            </a:extLst>
          </p:cNvPr>
          <p:cNvSpPr>
            <a:spLocks noGrp="1"/>
          </p:cNvSpPr>
          <p:nvPr>
            <p:ph type="title"/>
          </p:nvPr>
        </p:nvSpPr>
        <p:spPr/>
        <p:txBody>
          <a:bodyPr/>
          <a:lstStyle/>
          <a:p>
            <a:r>
              <a:rPr lang="en-GB" dirty="0"/>
              <a:t>Conclusion</a:t>
            </a:r>
          </a:p>
        </p:txBody>
      </p:sp>
      <p:sp>
        <p:nvSpPr>
          <p:cNvPr id="4" name="Slide Number Placeholder 3">
            <a:extLst>
              <a:ext uri="{FF2B5EF4-FFF2-40B4-BE49-F238E27FC236}">
                <a16:creationId xmlns:a16="http://schemas.microsoft.com/office/drawing/2014/main" id="{8AAD2151-BCC9-31C3-1D68-384D6D052BF2}"/>
              </a:ext>
            </a:extLst>
          </p:cNvPr>
          <p:cNvSpPr>
            <a:spLocks noGrp="1"/>
          </p:cNvSpPr>
          <p:nvPr>
            <p:ph type="sldNum" sz="quarter" idx="12"/>
          </p:nvPr>
        </p:nvSpPr>
        <p:spPr/>
        <p:txBody>
          <a:bodyPr/>
          <a:lstStyle/>
          <a:p>
            <a:r>
              <a:rPr lang="nl-BE" dirty="0"/>
              <a:t>15/17</a:t>
            </a:r>
            <a:endParaRPr lang="en-HR" dirty="0"/>
          </a:p>
        </p:txBody>
      </p:sp>
    </p:spTree>
    <p:extLst>
      <p:ext uri="{BB962C8B-B14F-4D97-AF65-F5344CB8AC3E}">
        <p14:creationId xmlns:p14="http://schemas.microsoft.com/office/powerpoint/2010/main" val="1759685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6227AD-23D0-9541-15E9-FDE80B0ECE00}"/>
              </a:ext>
            </a:extLst>
          </p:cNvPr>
          <p:cNvSpPr>
            <a:spLocks noGrp="1"/>
          </p:cNvSpPr>
          <p:nvPr>
            <p:ph type="subTitle" idx="1"/>
          </p:nvPr>
        </p:nvSpPr>
        <p:spPr>
          <a:xfrm>
            <a:off x="5641674" y="2418631"/>
            <a:ext cx="6021239" cy="1707871"/>
          </a:xfrm>
        </p:spPr>
        <p:txBody>
          <a:bodyPr>
            <a:normAutofit/>
          </a:bodyPr>
          <a:lstStyle/>
          <a:p>
            <a:pPr algn="ctr">
              <a:lnSpc>
                <a:spcPct val="150000"/>
              </a:lnSpc>
            </a:pPr>
            <a:r>
              <a:rPr lang="en-HR" sz="3600" b="1" dirty="0"/>
              <a:t>THANK YOU FOR YOUR ATTENTION!</a:t>
            </a:r>
          </a:p>
        </p:txBody>
      </p:sp>
    </p:spTree>
    <p:extLst>
      <p:ext uri="{BB962C8B-B14F-4D97-AF65-F5344CB8AC3E}">
        <p14:creationId xmlns:p14="http://schemas.microsoft.com/office/powerpoint/2010/main" val="3214979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840AE1-61E0-5EDC-7D14-531F3EBF00BD}"/>
              </a:ext>
            </a:extLst>
          </p:cNvPr>
          <p:cNvSpPr>
            <a:spLocks noGrp="1"/>
          </p:cNvSpPr>
          <p:nvPr>
            <p:ph idx="1"/>
          </p:nvPr>
        </p:nvSpPr>
        <p:spPr/>
        <p:txBody>
          <a:bodyPr>
            <a:normAutofit lnSpcReduction="10000"/>
          </a:bodyPr>
          <a:lstStyle/>
          <a:p>
            <a:r>
              <a:rPr lang="en-GB" dirty="0"/>
              <a:t>Problematic</a:t>
            </a:r>
          </a:p>
          <a:p>
            <a:r>
              <a:rPr lang="en-GB" dirty="0"/>
              <a:t>Number of contributions</a:t>
            </a:r>
          </a:p>
          <a:p>
            <a:r>
              <a:rPr lang="en-GB" dirty="0"/>
              <a:t>Nature of contributions: technical or artistic</a:t>
            </a:r>
          </a:p>
          <a:p>
            <a:r>
              <a:rPr lang="en-GB" dirty="0"/>
              <a:t>Atomisation of contributions</a:t>
            </a:r>
          </a:p>
          <a:p>
            <a:endParaRPr lang="en-GB" dirty="0"/>
          </a:p>
          <a:p>
            <a:r>
              <a:rPr lang="en-GB" dirty="0"/>
              <a:t>Finance: producer</a:t>
            </a:r>
          </a:p>
          <a:p>
            <a:endParaRPr lang="en-GB" dirty="0"/>
          </a:p>
          <a:p>
            <a:r>
              <a:rPr lang="en-GB" dirty="0"/>
              <a:t>Authorship not defined in the Berne Convention</a:t>
            </a:r>
          </a:p>
          <a:p>
            <a:r>
              <a:rPr lang="en-GB" dirty="0"/>
              <a:t>Exploitation across borders, but no uniform approach</a:t>
            </a:r>
          </a:p>
          <a:p>
            <a:r>
              <a:rPr lang="en-GB" dirty="0"/>
              <a:t>Droit </a:t>
            </a:r>
            <a:r>
              <a:rPr lang="en-GB" dirty="0" err="1"/>
              <a:t>d’auteur</a:t>
            </a:r>
            <a:r>
              <a:rPr lang="en-GB" dirty="0"/>
              <a:t> v copyright??? (Canada and Luxembourg)</a:t>
            </a:r>
          </a:p>
          <a:p>
            <a:endParaRPr lang="en-HR" dirty="0"/>
          </a:p>
        </p:txBody>
      </p:sp>
      <p:sp>
        <p:nvSpPr>
          <p:cNvPr id="3" name="Title 2">
            <a:extLst>
              <a:ext uri="{FF2B5EF4-FFF2-40B4-BE49-F238E27FC236}">
                <a16:creationId xmlns:a16="http://schemas.microsoft.com/office/drawing/2014/main" id="{4208572A-ABF0-CD63-7969-6EA13B56046A}"/>
              </a:ext>
            </a:extLst>
          </p:cNvPr>
          <p:cNvSpPr>
            <a:spLocks noGrp="1"/>
          </p:cNvSpPr>
          <p:nvPr>
            <p:ph type="title"/>
          </p:nvPr>
        </p:nvSpPr>
        <p:spPr/>
        <p:txBody>
          <a:bodyPr/>
          <a:lstStyle/>
          <a:p>
            <a:r>
              <a:rPr lang="en-HR" dirty="0"/>
              <a:t>Introduction</a:t>
            </a:r>
          </a:p>
        </p:txBody>
      </p:sp>
      <p:sp>
        <p:nvSpPr>
          <p:cNvPr id="4" name="Slide Number Placeholder 3">
            <a:extLst>
              <a:ext uri="{FF2B5EF4-FFF2-40B4-BE49-F238E27FC236}">
                <a16:creationId xmlns:a16="http://schemas.microsoft.com/office/drawing/2014/main" id="{EDCE0015-9F69-FAC2-EB07-D3E90BD81808}"/>
              </a:ext>
            </a:extLst>
          </p:cNvPr>
          <p:cNvSpPr>
            <a:spLocks noGrp="1"/>
          </p:cNvSpPr>
          <p:nvPr>
            <p:ph type="sldNum" sz="quarter" idx="12"/>
          </p:nvPr>
        </p:nvSpPr>
        <p:spPr/>
        <p:txBody>
          <a:bodyPr/>
          <a:lstStyle/>
          <a:p>
            <a:r>
              <a:rPr lang="nl-BE" dirty="0"/>
              <a:t>1</a:t>
            </a:r>
            <a:r>
              <a:rPr lang="en-HR" dirty="0"/>
              <a:t>/1</a:t>
            </a:r>
            <a:r>
              <a:rPr lang="nl-BE" dirty="0"/>
              <a:t>7</a:t>
            </a:r>
            <a:endParaRPr lang="en-HR" dirty="0"/>
          </a:p>
        </p:txBody>
      </p:sp>
    </p:spTree>
    <p:extLst>
      <p:ext uri="{BB962C8B-B14F-4D97-AF65-F5344CB8AC3E}">
        <p14:creationId xmlns:p14="http://schemas.microsoft.com/office/powerpoint/2010/main" val="250940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56E397-6334-358D-CD3E-B02C1C4ABA49}"/>
              </a:ext>
            </a:extLst>
          </p:cNvPr>
          <p:cNvSpPr>
            <a:spLocks noGrp="1"/>
          </p:cNvSpPr>
          <p:nvPr>
            <p:ph idx="1"/>
          </p:nvPr>
        </p:nvSpPr>
        <p:spPr/>
        <p:txBody>
          <a:bodyPr/>
          <a:lstStyle/>
          <a:p>
            <a:r>
              <a:rPr lang="en-GB" sz="2400" dirty="0"/>
              <a:t>The principal director of an audiovisual work is author or one of the authors (members states can add)</a:t>
            </a:r>
          </a:p>
          <a:p>
            <a:endParaRPr lang="en-GB" sz="2400" dirty="0"/>
          </a:p>
          <a:p>
            <a:r>
              <a:rPr lang="en-GB" sz="2400" dirty="0"/>
              <a:t>No single uniform approach</a:t>
            </a:r>
          </a:p>
          <a:p>
            <a:endParaRPr lang="en-GB" sz="2400" dirty="0"/>
          </a:p>
          <a:p>
            <a:r>
              <a:rPr lang="en-GB" sz="2400" dirty="0"/>
              <a:t>No rule on first ownership</a:t>
            </a:r>
          </a:p>
          <a:p>
            <a:endParaRPr lang="en-HR" dirty="0"/>
          </a:p>
        </p:txBody>
      </p:sp>
      <p:sp>
        <p:nvSpPr>
          <p:cNvPr id="3" name="Title 2">
            <a:extLst>
              <a:ext uri="{FF2B5EF4-FFF2-40B4-BE49-F238E27FC236}">
                <a16:creationId xmlns:a16="http://schemas.microsoft.com/office/drawing/2014/main" id="{2C3949EA-0012-C5CA-EF23-B99F9B86FD2C}"/>
              </a:ext>
            </a:extLst>
          </p:cNvPr>
          <p:cNvSpPr>
            <a:spLocks noGrp="1"/>
          </p:cNvSpPr>
          <p:nvPr>
            <p:ph type="title"/>
          </p:nvPr>
        </p:nvSpPr>
        <p:spPr/>
        <p:txBody>
          <a:bodyPr/>
          <a:lstStyle/>
          <a:p>
            <a:r>
              <a:rPr lang="en-HR" dirty="0"/>
              <a:t>The EU Directive: a compromis</a:t>
            </a:r>
            <a:r>
              <a:rPr lang="nl-BE" dirty="0"/>
              <a:t>e</a:t>
            </a:r>
            <a:r>
              <a:rPr lang="en-HR" dirty="0"/>
              <a:t> </a:t>
            </a:r>
          </a:p>
        </p:txBody>
      </p:sp>
      <p:sp>
        <p:nvSpPr>
          <p:cNvPr id="4" name="Slide Number Placeholder 3">
            <a:extLst>
              <a:ext uri="{FF2B5EF4-FFF2-40B4-BE49-F238E27FC236}">
                <a16:creationId xmlns:a16="http://schemas.microsoft.com/office/drawing/2014/main" id="{1C7CE367-8C64-ABB0-47BF-13B3971DB0A8}"/>
              </a:ext>
            </a:extLst>
          </p:cNvPr>
          <p:cNvSpPr>
            <a:spLocks noGrp="1"/>
          </p:cNvSpPr>
          <p:nvPr>
            <p:ph type="sldNum" sz="quarter" idx="12"/>
          </p:nvPr>
        </p:nvSpPr>
        <p:spPr/>
        <p:txBody>
          <a:bodyPr/>
          <a:lstStyle/>
          <a:p>
            <a:r>
              <a:rPr lang="nl-BE" dirty="0"/>
              <a:t>2</a:t>
            </a:r>
            <a:r>
              <a:rPr lang="en-HR" dirty="0"/>
              <a:t>/1</a:t>
            </a:r>
            <a:r>
              <a:rPr lang="nl-BE" dirty="0"/>
              <a:t>7</a:t>
            </a:r>
            <a:endParaRPr lang="en-HR" dirty="0"/>
          </a:p>
        </p:txBody>
      </p:sp>
    </p:spTree>
    <p:extLst>
      <p:ext uri="{BB962C8B-B14F-4D97-AF65-F5344CB8AC3E}">
        <p14:creationId xmlns:p14="http://schemas.microsoft.com/office/powerpoint/2010/main" val="4241838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B0CDC7-EAF2-0B40-EEE9-D8A28D04D2C8}"/>
              </a:ext>
            </a:extLst>
          </p:cNvPr>
          <p:cNvSpPr>
            <a:spLocks noGrp="1"/>
          </p:cNvSpPr>
          <p:nvPr>
            <p:ph idx="1"/>
          </p:nvPr>
        </p:nvSpPr>
        <p:spPr/>
        <p:txBody>
          <a:bodyPr/>
          <a:lstStyle/>
          <a:p>
            <a:r>
              <a:rPr lang="en-GB" dirty="0"/>
              <a:t>Producer (originally) and now also principal director (section 9 CDPA 1988)</a:t>
            </a:r>
          </a:p>
          <a:p>
            <a:r>
              <a:rPr lang="en-GB" dirty="0"/>
              <a:t>Work of joint authorship but in a streamlined approach, but this is a related right in the first fixation! Not a content right …</a:t>
            </a:r>
          </a:p>
          <a:p>
            <a:endParaRPr lang="en-GB" dirty="0"/>
          </a:p>
          <a:p>
            <a:r>
              <a:rPr lang="en-GB" dirty="0"/>
              <a:t>The </a:t>
            </a:r>
            <a:r>
              <a:rPr lang="en-GB" dirty="0" err="1"/>
              <a:t>Norowzian</a:t>
            </a:r>
            <a:r>
              <a:rPr lang="en-GB" dirty="0"/>
              <a:t> case … also a dramatic work, i.e. here comes the content/authorial right</a:t>
            </a:r>
          </a:p>
          <a:p>
            <a:endParaRPr lang="en-GB" dirty="0"/>
          </a:p>
          <a:p>
            <a:r>
              <a:rPr lang="en-GB" dirty="0" err="1"/>
              <a:t>Addditional</a:t>
            </a:r>
            <a:r>
              <a:rPr lang="en-GB" dirty="0"/>
              <a:t> protection but the potentially unwieldy version of joint authorship rules come back in via the back door, as one will have to rely on the dramatic work protection for the authorial work</a:t>
            </a:r>
          </a:p>
          <a:p>
            <a:endParaRPr lang="en-GB" dirty="0"/>
          </a:p>
          <a:p>
            <a:r>
              <a:rPr lang="en-GB" dirty="0"/>
              <a:t>Section 11: author is first owner of the copyright in the work, but if the author is an employee the copyright’s first owner is the employer (subject to agreement)</a:t>
            </a:r>
          </a:p>
          <a:p>
            <a:endParaRPr lang="en-HR" dirty="0"/>
          </a:p>
        </p:txBody>
      </p:sp>
      <p:sp>
        <p:nvSpPr>
          <p:cNvPr id="3" name="Title 2">
            <a:extLst>
              <a:ext uri="{FF2B5EF4-FFF2-40B4-BE49-F238E27FC236}">
                <a16:creationId xmlns:a16="http://schemas.microsoft.com/office/drawing/2014/main" id="{D2A6A9DA-EBAD-5EAD-6216-6A9C67D4CEA4}"/>
              </a:ext>
            </a:extLst>
          </p:cNvPr>
          <p:cNvSpPr>
            <a:spLocks noGrp="1"/>
          </p:cNvSpPr>
          <p:nvPr>
            <p:ph type="title"/>
          </p:nvPr>
        </p:nvSpPr>
        <p:spPr/>
        <p:txBody>
          <a:bodyPr/>
          <a:lstStyle/>
          <a:p>
            <a:r>
              <a:rPr lang="en-GB" dirty="0"/>
              <a:t>The UK (even after Brexit)</a:t>
            </a:r>
            <a:endParaRPr lang="en-HR" dirty="0"/>
          </a:p>
        </p:txBody>
      </p:sp>
      <p:sp>
        <p:nvSpPr>
          <p:cNvPr id="4" name="Slide Number Placeholder 3">
            <a:extLst>
              <a:ext uri="{FF2B5EF4-FFF2-40B4-BE49-F238E27FC236}">
                <a16:creationId xmlns:a16="http://schemas.microsoft.com/office/drawing/2014/main" id="{4AAE6731-9FAC-5CD1-46F9-23F526C9CD23}"/>
              </a:ext>
            </a:extLst>
          </p:cNvPr>
          <p:cNvSpPr>
            <a:spLocks noGrp="1"/>
          </p:cNvSpPr>
          <p:nvPr>
            <p:ph type="sldNum" sz="quarter" idx="12"/>
          </p:nvPr>
        </p:nvSpPr>
        <p:spPr/>
        <p:txBody>
          <a:bodyPr/>
          <a:lstStyle/>
          <a:p>
            <a:r>
              <a:rPr lang="nl-BE" dirty="0"/>
              <a:t>3</a:t>
            </a:r>
            <a:r>
              <a:rPr lang="en-HR" dirty="0"/>
              <a:t>/17</a:t>
            </a:r>
          </a:p>
        </p:txBody>
      </p:sp>
    </p:spTree>
    <p:extLst>
      <p:ext uri="{BB962C8B-B14F-4D97-AF65-F5344CB8AC3E}">
        <p14:creationId xmlns:p14="http://schemas.microsoft.com/office/powerpoint/2010/main" val="1583702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239E77-CDAE-E5C1-6306-138C6326EAB0}"/>
              </a:ext>
            </a:extLst>
          </p:cNvPr>
          <p:cNvSpPr>
            <a:spLocks noGrp="1"/>
          </p:cNvSpPr>
          <p:nvPr>
            <p:ph idx="1"/>
          </p:nvPr>
        </p:nvSpPr>
        <p:spPr/>
        <p:txBody>
          <a:bodyPr/>
          <a:lstStyle/>
          <a:p>
            <a:r>
              <a:rPr lang="en-GB" dirty="0"/>
              <a:t>The author who fixates the work in tangible form is the first owner of the copyright in the work</a:t>
            </a:r>
          </a:p>
          <a:p>
            <a:endParaRPr lang="en-GB" dirty="0"/>
          </a:p>
          <a:p>
            <a:r>
              <a:rPr lang="en-GB" dirty="0"/>
              <a:t>Work made for hire: the employer or the commissioning party is the author and become the initial owner of the copyright in the work</a:t>
            </a:r>
          </a:p>
          <a:p>
            <a:endParaRPr lang="en-GB" dirty="0"/>
          </a:p>
          <a:p>
            <a:r>
              <a:rPr lang="en-GB" dirty="0"/>
              <a:t>A part of a movie or audiovisual work is one of the categories to which work for hire applies</a:t>
            </a:r>
          </a:p>
          <a:p>
            <a:endParaRPr lang="en-GB" dirty="0"/>
          </a:p>
          <a:p>
            <a:r>
              <a:rPr lang="en-GB" dirty="0"/>
              <a:t>The film studio or producer become author and first owner of the copyright in the audiovisual work.</a:t>
            </a:r>
          </a:p>
          <a:p>
            <a:endParaRPr lang="en-GB" dirty="0"/>
          </a:p>
          <a:p>
            <a:r>
              <a:rPr lang="en-GB" dirty="0"/>
              <a:t>Common law seems to focus on the producer, even is Canadian copyright law is an outlier</a:t>
            </a:r>
          </a:p>
          <a:p>
            <a:endParaRPr lang="en-HR" dirty="0"/>
          </a:p>
        </p:txBody>
      </p:sp>
      <p:sp>
        <p:nvSpPr>
          <p:cNvPr id="3" name="Title 2">
            <a:extLst>
              <a:ext uri="{FF2B5EF4-FFF2-40B4-BE49-F238E27FC236}">
                <a16:creationId xmlns:a16="http://schemas.microsoft.com/office/drawing/2014/main" id="{5B0CEF24-4665-22B9-7A69-912659086F97}"/>
              </a:ext>
            </a:extLst>
          </p:cNvPr>
          <p:cNvSpPr>
            <a:spLocks noGrp="1"/>
          </p:cNvSpPr>
          <p:nvPr>
            <p:ph type="title"/>
          </p:nvPr>
        </p:nvSpPr>
        <p:spPr/>
        <p:txBody>
          <a:bodyPr/>
          <a:lstStyle/>
          <a:p>
            <a:r>
              <a:rPr lang="en-HR" dirty="0"/>
              <a:t>The USA</a:t>
            </a:r>
          </a:p>
        </p:txBody>
      </p:sp>
      <p:sp>
        <p:nvSpPr>
          <p:cNvPr id="4" name="Slide Number Placeholder 3">
            <a:extLst>
              <a:ext uri="{FF2B5EF4-FFF2-40B4-BE49-F238E27FC236}">
                <a16:creationId xmlns:a16="http://schemas.microsoft.com/office/drawing/2014/main" id="{075B3E21-F7D5-F2EC-AEA7-254B51C868DE}"/>
              </a:ext>
            </a:extLst>
          </p:cNvPr>
          <p:cNvSpPr>
            <a:spLocks noGrp="1"/>
          </p:cNvSpPr>
          <p:nvPr>
            <p:ph type="sldNum" sz="quarter" idx="12"/>
          </p:nvPr>
        </p:nvSpPr>
        <p:spPr/>
        <p:txBody>
          <a:bodyPr/>
          <a:lstStyle/>
          <a:p>
            <a:r>
              <a:rPr lang="nl-BE" dirty="0"/>
              <a:t>4</a:t>
            </a:r>
            <a:r>
              <a:rPr lang="en-HR" dirty="0"/>
              <a:t>/17</a:t>
            </a:r>
          </a:p>
        </p:txBody>
      </p:sp>
    </p:spTree>
    <p:extLst>
      <p:ext uri="{BB962C8B-B14F-4D97-AF65-F5344CB8AC3E}">
        <p14:creationId xmlns:p14="http://schemas.microsoft.com/office/powerpoint/2010/main" val="496004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FCE012-23C3-A1ED-E365-351C5F3865ED}"/>
              </a:ext>
            </a:extLst>
          </p:cNvPr>
          <p:cNvSpPr>
            <a:spLocks noGrp="1"/>
          </p:cNvSpPr>
          <p:nvPr>
            <p:ph idx="1"/>
          </p:nvPr>
        </p:nvSpPr>
        <p:spPr/>
        <p:txBody>
          <a:bodyPr>
            <a:normAutofit lnSpcReduction="10000"/>
          </a:bodyPr>
          <a:lstStyle/>
          <a:p>
            <a:r>
              <a:rPr lang="en-GB" dirty="0"/>
              <a:t>Civil law droit </a:t>
            </a:r>
            <a:r>
              <a:rPr lang="en-GB" dirty="0" err="1"/>
              <a:t>d’auteur</a:t>
            </a:r>
            <a:r>
              <a:rPr lang="en-GB" dirty="0"/>
              <a:t> approach with a focus on the principal director as creator and therefore author coupled with the rule that in principle the author becomes the first owner of the copyright in the work and that a transfer to a potential employer is a contractual matter</a:t>
            </a:r>
          </a:p>
          <a:p>
            <a:endParaRPr lang="en-GB" dirty="0"/>
          </a:p>
          <a:p>
            <a:r>
              <a:rPr lang="en-GB" dirty="0"/>
              <a:t>No list of authors in Denmark, Sweden, Finland, Germany and the Netherlands</a:t>
            </a:r>
          </a:p>
          <a:p>
            <a:endParaRPr lang="en-GB" dirty="0"/>
          </a:p>
          <a:p>
            <a:r>
              <a:rPr lang="en-GB" dirty="0"/>
              <a:t>Germany: creator is author, joint authors: contributions cannot be exploited separately</a:t>
            </a:r>
          </a:p>
          <a:p>
            <a:endParaRPr lang="en-GB" dirty="0"/>
          </a:p>
          <a:p>
            <a:r>
              <a:rPr lang="en-GB" dirty="0"/>
              <a:t>Scandinavian countries: joint authorship if not made up of independent works</a:t>
            </a:r>
          </a:p>
          <a:p>
            <a:endParaRPr lang="en-GB" dirty="0"/>
          </a:p>
          <a:p>
            <a:r>
              <a:rPr lang="en-GB" dirty="0"/>
              <a:t>The Netherlands: a joint work may result from separable contributions</a:t>
            </a:r>
          </a:p>
          <a:p>
            <a:endParaRPr lang="en-HR" dirty="0"/>
          </a:p>
        </p:txBody>
      </p:sp>
      <p:sp>
        <p:nvSpPr>
          <p:cNvPr id="3" name="Title 2">
            <a:extLst>
              <a:ext uri="{FF2B5EF4-FFF2-40B4-BE49-F238E27FC236}">
                <a16:creationId xmlns:a16="http://schemas.microsoft.com/office/drawing/2014/main" id="{5716B202-03BC-A693-BA17-19EF8A088604}"/>
              </a:ext>
            </a:extLst>
          </p:cNvPr>
          <p:cNvSpPr>
            <a:spLocks noGrp="1"/>
          </p:cNvSpPr>
          <p:nvPr>
            <p:ph type="title"/>
          </p:nvPr>
        </p:nvSpPr>
        <p:spPr/>
        <p:txBody>
          <a:bodyPr/>
          <a:lstStyle/>
          <a:p>
            <a:r>
              <a:rPr lang="en-GB" dirty="0"/>
              <a:t>The director as (primary) author (1)</a:t>
            </a:r>
            <a:endParaRPr lang="en-HR" dirty="0"/>
          </a:p>
        </p:txBody>
      </p:sp>
      <p:sp>
        <p:nvSpPr>
          <p:cNvPr id="4" name="Slide Number Placeholder 3">
            <a:extLst>
              <a:ext uri="{FF2B5EF4-FFF2-40B4-BE49-F238E27FC236}">
                <a16:creationId xmlns:a16="http://schemas.microsoft.com/office/drawing/2014/main" id="{783F9754-9777-0825-83D2-419F896094FF}"/>
              </a:ext>
            </a:extLst>
          </p:cNvPr>
          <p:cNvSpPr>
            <a:spLocks noGrp="1"/>
          </p:cNvSpPr>
          <p:nvPr>
            <p:ph type="sldNum" sz="quarter" idx="12"/>
          </p:nvPr>
        </p:nvSpPr>
        <p:spPr/>
        <p:txBody>
          <a:bodyPr/>
          <a:lstStyle/>
          <a:p>
            <a:r>
              <a:rPr lang="nl-BE" dirty="0"/>
              <a:t>5</a:t>
            </a:r>
            <a:r>
              <a:rPr lang="en-HR" dirty="0"/>
              <a:t>/17</a:t>
            </a:r>
          </a:p>
        </p:txBody>
      </p:sp>
    </p:spTree>
    <p:extLst>
      <p:ext uri="{BB962C8B-B14F-4D97-AF65-F5344CB8AC3E}">
        <p14:creationId xmlns:p14="http://schemas.microsoft.com/office/powerpoint/2010/main" val="2174465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01D005-AE87-2CB4-4A46-29D1C0F6996F}"/>
              </a:ext>
            </a:extLst>
          </p:cNvPr>
          <p:cNvSpPr>
            <a:spLocks noGrp="1"/>
          </p:cNvSpPr>
          <p:nvPr>
            <p:ph idx="1"/>
          </p:nvPr>
        </p:nvSpPr>
        <p:spPr>
          <a:xfrm>
            <a:off x="646288" y="2939415"/>
            <a:ext cx="10899423" cy="3416935"/>
          </a:xfrm>
        </p:spPr>
        <p:txBody>
          <a:bodyPr>
            <a:normAutofit fontScale="92500" lnSpcReduction="10000"/>
          </a:bodyPr>
          <a:lstStyle/>
          <a:p>
            <a:r>
              <a:rPr lang="en-GB" dirty="0"/>
              <a:t>Countries with a list</a:t>
            </a:r>
          </a:p>
          <a:p>
            <a:endParaRPr lang="en-GB" dirty="0"/>
          </a:p>
          <a:p>
            <a:r>
              <a:rPr lang="en-GB" dirty="0"/>
              <a:t>A non-exhaustive list</a:t>
            </a:r>
          </a:p>
          <a:p>
            <a:endParaRPr lang="en-GB" dirty="0"/>
          </a:p>
          <a:p>
            <a:r>
              <a:rPr lang="en-GB" dirty="0"/>
              <a:t>A presumption in favour of those whose name was disclosed</a:t>
            </a:r>
          </a:p>
          <a:p>
            <a:endParaRPr lang="en-GB" dirty="0"/>
          </a:p>
          <a:p>
            <a:r>
              <a:rPr lang="en-GB" dirty="0"/>
              <a:t>France article L 113-7 CPI – Belgium</a:t>
            </a:r>
          </a:p>
          <a:p>
            <a:endParaRPr lang="en-GB" dirty="0"/>
          </a:p>
          <a:p>
            <a:r>
              <a:rPr lang="en-GB" dirty="0"/>
              <a:t>Need for  a clear contract with the producer</a:t>
            </a:r>
          </a:p>
          <a:p>
            <a:endParaRPr lang="en-GB" dirty="0"/>
          </a:p>
          <a:p>
            <a:r>
              <a:rPr lang="en-GB" dirty="0"/>
              <a:t>Note the special case in Luxembourg where the producer is given a major role</a:t>
            </a:r>
          </a:p>
          <a:p>
            <a:endParaRPr lang="en-HR" dirty="0"/>
          </a:p>
        </p:txBody>
      </p:sp>
      <p:sp>
        <p:nvSpPr>
          <p:cNvPr id="3" name="Title 2">
            <a:extLst>
              <a:ext uri="{FF2B5EF4-FFF2-40B4-BE49-F238E27FC236}">
                <a16:creationId xmlns:a16="http://schemas.microsoft.com/office/drawing/2014/main" id="{DEF77197-CD21-5D4E-E64E-19BCE6575BF3}"/>
              </a:ext>
            </a:extLst>
          </p:cNvPr>
          <p:cNvSpPr>
            <a:spLocks noGrp="1"/>
          </p:cNvSpPr>
          <p:nvPr>
            <p:ph type="title"/>
          </p:nvPr>
        </p:nvSpPr>
        <p:spPr/>
        <p:txBody>
          <a:bodyPr/>
          <a:lstStyle/>
          <a:p>
            <a:r>
              <a:rPr lang="en-GB" dirty="0"/>
              <a:t>The director as (primary) author (2)</a:t>
            </a:r>
            <a:endParaRPr lang="en-HR" dirty="0"/>
          </a:p>
        </p:txBody>
      </p:sp>
      <p:sp>
        <p:nvSpPr>
          <p:cNvPr id="4" name="Slide Number Placeholder 3">
            <a:extLst>
              <a:ext uri="{FF2B5EF4-FFF2-40B4-BE49-F238E27FC236}">
                <a16:creationId xmlns:a16="http://schemas.microsoft.com/office/drawing/2014/main" id="{72CD1E61-C3A9-2B00-2467-D77BC99751A0}"/>
              </a:ext>
            </a:extLst>
          </p:cNvPr>
          <p:cNvSpPr>
            <a:spLocks noGrp="1"/>
          </p:cNvSpPr>
          <p:nvPr>
            <p:ph type="sldNum" sz="quarter" idx="12"/>
          </p:nvPr>
        </p:nvSpPr>
        <p:spPr/>
        <p:txBody>
          <a:bodyPr/>
          <a:lstStyle/>
          <a:p>
            <a:r>
              <a:rPr lang="en-HR" dirty="0"/>
              <a:t>6/17</a:t>
            </a:r>
          </a:p>
        </p:txBody>
      </p:sp>
    </p:spTree>
    <p:extLst>
      <p:ext uri="{BB962C8B-B14F-4D97-AF65-F5344CB8AC3E}">
        <p14:creationId xmlns:p14="http://schemas.microsoft.com/office/powerpoint/2010/main" val="62961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1569FC-C68B-DFB3-8964-E6EBC1FAD9D5}"/>
              </a:ext>
            </a:extLst>
          </p:cNvPr>
          <p:cNvSpPr>
            <a:spLocks noGrp="1"/>
          </p:cNvSpPr>
          <p:nvPr>
            <p:ph idx="1"/>
          </p:nvPr>
        </p:nvSpPr>
        <p:spPr/>
        <p:txBody>
          <a:bodyPr/>
          <a:lstStyle/>
          <a:p>
            <a:r>
              <a:rPr lang="en-GB" sz="2400" dirty="0"/>
              <a:t>A list of authors in article L 113-7 CPI                    Oeuvre de collaboration</a:t>
            </a:r>
          </a:p>
          <a:p>
            <a:r>
              <a:rPr lang="en-GB" sz="2400" dirty="0"/>
              <a:t>Presumption in favour of: author of the script, author of the adaptation, author of the spoken text, author of the musical works and the director</a:t>
            </a:r>
          </a:p>
          <a:p>
            <a:r>
              <a:rPr lang="en-GB" sz="2400" dirty="0"/>
              <a:t>One needs to be an author and therefore a creator</a:t>
            </a:r>
          </a:p>
          <a:p>
            <a:r>
              <a:rPr lang="en-GB" sz="2400" dirty="0"/>
              <a:t>Technical contributions and contributions without creative freedom are excluded</a:t>
            </a:r>
          </a:p>
          <a:p>
            <a:r>
              <a:rPr lang="en-GB" sz="2400" dirty="0"/>
              <a:t>Author then becomes initial owner</a:t>
            </a:r>
          </a:p>
          <a:p>
            <a:r>
              <a:rPr lang="en-GB" sz="2400" dirty="0"/>
              <a:t>Rights for the employer are a contractual matter</a:t>
            </a:r>
          </a:p>
          <a:p>
            <a:endParaRPr lang="en-HR" dirty="0"/>
          </a:p>
        </p:txBody>
      </p:sp>
      <p:sp>
        <p:nvSpPr>
          <p:cNvPr id="3" name="Title 2">
            <a:extLst>
              <a:ext uri="{FF2B5EF4-FFF2-40B4-BE49-F238E27FC236}">
                <a16:creationId xmlns:a16="http://schemas.microsoft.com/office/drawing/2014/main" id="{AD2A1EF4-7379-572A-C5E6-6E57546C7C8A}"/>
              </a:ext>
            </a:extLst>
          </p:cNvPr>
          <p:cNvSpPr>
            <a:spLocks noGrp="1"/>
          </p:cNvSpPr>
          <p:nvPr>
            <p:ph type="title"/>
          </p:nvPr>
        </p:nvSpPr>
        <p:spPr/>
        <p:txBody>
          <a:bodyPr/>
          <a:lstStyle/>
          <a:p>
            <a:r>
              <a:rPr lang="en-HR" dirty="0"/>
              <a:t>France</a:t>
            </a:r>
          </a:p>
        </p:txBody>
      </p:sp>
      <p:sp>
        <p:nvSpPr>
          <p:cNvPr id="4" name="Slide Number Placeholder 3">
            <a:extLst>
              <a:ext uri="{FF2B5EF4-FFF2-40B4-BE49-F238E27FC236}">
                <a16:creationId xmlns:a16="http://schemas.microsoft.com/office/drawing/2014/main" id="{EA488F10-C378-E9B9-BC7B-BB1138756342}"/>
              </a:ext>
            </a:extLst>
          </p:cNvPr>
          <p:cNvSpPr>
            <a:spLocks noGrp="1"/>
          </p:cNvSpPr>
          <p:nvPr>
            <p:ph type="sldNum" sz="quarter" idx="12"/>
          </p:nvPr>
        </p:nvSpPr>
        <p:spPr/>
        <p:txBody>
          <a:bodyPr/>
          <a:lstStyle/>
          <a:p>
            <a:r>
              <a:rPr lang="en-HR" dirty="0"/>
              <a:t>7/17</a:t>
            </a:r>
          </a:p>
        </p:txBody>
      </p:sp>
    </p:spTree>
    <p:extLst>
      <p:ext uri="{BB962C8B-B14F-4D97-AF65-F5344CB8AC3E}">
        <p14:creationId xmlns:p14="http://schemas.microsoft.com/office/powerpoint/2010/main" val="3704474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4BAB59-4A8C-60A9-4E97-C128D16FB8D6}"/>
              </a:ext>
            </a:extLst>
          </p:cNvPr>
          <p:cNvSpPr>
            <a:spLocks noGrp="1"/>
          </p:cNvSpPr>
          <p:nvPr>
            <p:ph idx="1"/>
          </p:nvPr>
        </p:nvSpPr>
        <p:spPr/>
        <p:txBody>
          <a:bodyPr/>
          <a:lstStyle/>
          <a:p>
            <a:r>
              <a:rPr lang="en-GB" sz="1800" dirty="0"/>
              <a:t>Article XI-179 of the code</a:t>
            </a:r>
          </a:p>
          <a:p>
            <a:r>
              <a:rPr lang="en-GB" sz="1800" dirty="0"/>
              <a:t>The principal director as author and in addition a presumption in favour of the author of the scenario, the author of the adaptation, the author of the spoken text, the graphic designer and the musical composer</a:t>
            </a:r>
          </a:p>
          <a:p>
            <a:r>
              <a:rPr lang="en-GB" sz="1800" dirty="0"/>
              <a:t>In principle the author is also the initial owner of the copyright in the work</a:t>
            </a:r>
          </a:p>
          <a:p>
            <a:endParaRPr lang="en-GB" sz="1800" dirty="0"/>
          </a:p>
          <a:p>
            <a:r>
              <a:rPr lang="en-GB" sz="1800" dirty="0"/>
              <a:t>The director and the producer fix the final version of the audiovisual work</a:t>
            </a:r>
          </a:p>
          <a:p>
            <a:r>
              <a:rPr lang="en-GB" sz="1800" dirty="0"/>
              <a:t>Article XI-182: transfer of the exploitation/exclusive rights to the producer (with the exception of the musical works)</a:t>
            </a:r>
          </a:p>
          <a:p>
            <a:r>
              <a:rPr lang="en-GB" sz="1800" dirty="0"/>
              <a:t>Luxemburg has the same transfer system, but there is a presumption that the director and/or the producer are the authors (the outlier in the civil law approach)</a:t>
            </a:r>
          </a:p>
          <a:p>
            <a:endParaRPr lang="en-HR" dirty="0"/>
          </a:p>
        </p:txBody>
      </p:sp>
      <p:sp>
        <p:nvSpPr>
          <p:cNvPr id="3" name="Title 2">
            <a:extLst>
              <a:ext uri="{FF2B5EF4-FFF2-40B4-BE49-F238E27FC236}">
                <a16:creationId xmlns:a16="http://schemas.microsoft.com/office/drawing/2014/main" id="{1A2294FD-6117-B5A8-8209-596F11281261}"/>
              </a:ext>
            </a:extLst>
          </p:cNvPr>
          <p:cNvSpPr>
            <a:spLocks noGrp="1"/>
          </p:cNvSpPr>
          <p:nvPr>
            <p:ph type="title"/>
          </p:nvPr>
        </p:nvSpPr>
        <p:spPr/>
        <p:txBody>
          <a:bodyPr/>
          <a:lstStyle/>
          <a:p>
            <a:r>
              <a:rPr lang="en-HR" dirty="0"/>
              <a:t>Belgium</a:t>
            </a:r>
          </a:p>
        </p:txBody>
      </p:sp>
      <p:sp>
        <p:nvSpPr>
          <p:cNvPr id="4" name="Slide Number Placeholder 3">
            <a:extLst>
              <a:ext uri="{FF2B5EF4-FFF2-40B4-BE49-F238E27FC236}">
                <a16:creationId xmlns:a16="http://schemas.microsoft.com/office/drawing/2014/main" id="{9F077775-B729-8C04-2A36-3C551CF757D0}"/>
              </a:ext>
            </a:extLst>
          </p:cNvPr>
          <p:cNvSpPr>
            <a:spLocks noGrp="1"/>
          </p:cNvSpPr>
          <p:nvPr>
            <p:ph type="sldNum" sz="quarter" idx="12"/>
          </p:nvPr>
        </p:nvSpPr>
        <p:spPr/>
        <p:txBody>
          <a:bodyPr/>
          <a:lstStyle/>
          <a:p>
            <a:r>
              <a:rPr lang="en-HR" dirty="0"/>
              <a:t>8/17</a:t>
            </a:r>
          </a:p>
        </p:txBody>
      </p:sp>
    </p:spTree>
    <p:extLst>
      <p:ext uri="{BB962C8B-B14F-4D97-AF65-F5344CB8AC3E}">
        <p14:creationId xmlns:p14="http://schemas.microsoft.com/office/powerpoint/2010/main" val="3468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403</TotalTime>
  <Words>1225</Words>
  <Application>Microsoft Macintosh PowerPoint</Application>
  <PresentationFormat>Widescreen</PresentationFormat>
  <Paragraphs>124</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Aptos</vt:lpstr>
      <vt:lpstr>Aptos Display</vt:lpstr>
      <vt:lpstr>Arial</vt:lpstr>
      <vt:lpstr>Avenir</vt:lpstr>
      <vt:lpstr>Office Theme</vt:lpstr>
      <vt:lpstr>Custom Design</vt:lpstr>
      <vt:lpstr>Authorship and initial ownership of copyright in audiovisual works across borders</vt:lpstr>
      <vt:lpstr>Introduction</vt:lpstr>
      <vt:lpstr>The EU Directive: a compromise </vt:lpstr>
      <vt:lpstr>The UK (even after Brexit)</vt:lpstr>
      <vt:lpstr>The USA</vt:lpstr>
      <vt:lpstr>The director as (primary) author (1)</vt:lpstr>
      <vt:lpstr>The director as (primary) author (2)</vt:lpstr>
      <vt:lpstr>France</vt:lpstr>
      <vt:lpstr>Belgium</vt:lpstr>
      <vt:lpstr>The Netherlands</vt:lpstr>
      <vt:lpstr>Germany</vt:lpstr>
      <vt:lpstr>Private international law to the rescue?</vt:lpstr>
      <vt:lpstr>Private international law to the rescue (2)</vt:lpstr>
      <vt:lpstr>continued</vt:lpstr>
      <vt:lpstr>Continued (2)</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Suzana Matanovic</dc:creator>
  <cp:lastModifiedBy>Igor Gliha</cp:lastModifiedBy>
  <cp:revision>4</cp:revision>
  <dcterms:created xsi:type="dcterms:W3CDTF">2025-09-01T09:55:38Z</dcterms:created>
  <dcterms:modified xsi:type="dcterms:W3CDTF">2025-10-02T15:38:09Z</dcterms:modified>
</cp:coreProperties>
</file>